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82" r:id="rId2"/>
    <p:sldId id="460" r:id="rId3"/>
    <p:sldId id="585" r:id="rId4"/>
    <p:sldId id="572" r:id="rId5"/>
    <p:sldId id="573" r:id="rId6"/>
    <p:sldId id="563" r:id="rId7"/>
    <p:sldId id="574" r:id="rId8"/>
    <p:sldId id="575" r:id="rId9"/>
    <p:sldId id="576" r:id="rId10"/>
    <p:sldId id="577" r:id="rId11"/>
    <p:sldId id="578" r:id="rId12"/>
    <p:sldId id="579" r:id="rId13"/>
    <p:sldId id="478" r:id="rId14"/>
    <p:sldId id="586" r:id="rId15"/>
  </p:sldIdLst>
  <p:sldSz cx="12192000" cy="6858000"/>
  <p:notesSz cx="6797675" cy="9926638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7E"/>
    <a:srgbClr val="4E87A0"/>
    <a:srgbClr val="4F81BD"/>
    <a:srgbClr val="0093A2"/>
    <a:srgbClr val="4070AA"/>
    <a:srgbClr val="87BD71"/>
    <a:srgbClr val="99C787"/>
    <a:srgbClr val="AFD3A1"/>
    <a:srgbClr val="9966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3" autoAdjust="0"/>
    <p:restoredTop sz="95872" autoAdjust="0"/>
  </p:normalViewPr>
  <p:slideViewPr>
    <p:cSldViewPr>
      <p:cViewPr varScale="1">
        <p:scale>
          <a:sx n="67" d="100"/>
          <a:sy n="67" d="100"/>
        </p:scale>
        <p:origin x="66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13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D6310-045C-4397-8E15-3D52E9E58C18}" type="datetimeFigureOut">
              <a:rPr lang="es-ES"/>
              <a:pPr>
                <a:defRPr/>
              </a:pPr>
              <a:t>16/11/2016</a:t>
            </a:fld>
            <a:endParaRPr lang="es-E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92A4D5-F63E-42B8-A168-644AEFD93A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0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F593E-0CCF-452A-96C1-C8E46D69951A}" type="datetimeFigureOut">
              <a:rPr lang="es-PE"/>
              <a:pPr>
                <a:defRPr/>
              </a:pPr>
              <a:t>16/11/2016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44AEB-4BF4-4C30-B82C-21B763817C3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1110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58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44AEB-4BF4-4C30-B82C-21B763817C39}" type="slidenum">
              <a:rPr lang="es-PE" smtClean="0"/>
              <a:pPr>
                <a:defRPr/>
              </a:pPr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906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44AEB-4BF4-4C30-B82C-21B763817C39}" type="slidenum">
              <a:rPr lang="es-PE" smtClean="0"/>
              <a:pPr>
                <a:defRPr/>
              </a:pPr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623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44AEB-4BF4-4C30-B82C-21B763817C39}" type="slidenum">
              <a:rPr lang="es-PE" smtClean="0"/>
              <a:pPr>
                <a:defRPr/>
              </a:pPr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07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44AEB-4BF4-4C30-B82C-21B763817C39}" type="slidenum">
              <a:rPr lang="es-PE" smtClean="0"/>
              <a:pPr>
                <a:defRPr/>
              </a:pPr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715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411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7"/>
          <p:cNvSpPr>
            <a:spLocks noChangeArrowheads="1"/>
          </p:cNvSpPr>
          <p:nvPr userDrawn="1"/>
        </p:nvSpPr>
        <p:spPr bwMode="auto">
          <a:xfrm>
            <a:off x="1" y="71439"/>
            <a:ext cx="4847167" cy="141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A40E-A453-4ECD-B0E5-640E595D4B11}" type="datetimeFigureOut">
              <a:rPr lang="es-PE"/>
              <a:pPr>
                <a:defRPr/>
              </a:pPr>
              <a:t>16/11/2016</a:t>
            </a:fld>
            <a:endParaRPr lang="es-PE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B84B-2C6B-47B9-AFBA-764344DF33D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411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Rectángulo"/>
          <p:cNvSpPr/>
          <p:nvPr userDrawn="1"/>
        </p:nvSpPr>
        <p:spPr>
          <a:xfrm>
            <a:off x="239184" y="188913"/>
            <a:ext cx="4993216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9CCF-AA41-475D-A005-414A2A58A5BA}" type="datetimeFigureOut">
              <a:rPr lang="es-PE"/>
              <a:pPr>
                <a:defRPr/>
              </a:pPr>
              <a:t>16/11/2016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E9AF-6B7C-4E7E-8007-94804E6E020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94ED-95AE-4055-992F-A3C1E38BCB42}" type="datetimeFigureOut">
              <a:rPr lang="es-PE" smtClean="0"/>
              <a:t>16/11/2016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768B-00DF-43AD-AD80-18CC2A92F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31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991350" y="477738"/>
            <a:ext cx="4216938" cy="59055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36550" y="971550"/>
            <a:ext cx="5524500" cy="24638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36550" y="3429000"/>
            <a:ext cx="5524500" cy="90805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0334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622AC-09F3-4AF4-9B66-1CB9737BABE6}" type="datetimeFigureOut">
              <a:rPr lang="es-PE"/>
              <a:pPr>
                <a:defRPr/>
              </a:pPr>
              <a:t>16/11/2016</a:t>
            </a:fld>
            <a:endParaRPr lang="es-PE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71F44D-3620-4D2D-AE17-C5C23F800F7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4" y="0"/>
            <a:ext cx="12192000" cy="69272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9496" y="220486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PERÚ</a:t>
            </a:r>
          </a:p>
          <a:p>
            <a:pPr algn="ctr"/>
            <a:r>
              <a:rPr lang="es-ES_tradnl" sz="3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Hacia una economía del conocimiento</a:t>
            </a:r>
            <a:endParaRPr lang="es-ES_tradnl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s-P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1663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3816"/>
            <a:ext cx="3569110" cy="9696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2" y="5853598"/>
            <a:ext cx="3002907" cy="969609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622890" y="5888391"/>
            <a:ext cx="3569110" cy="969609"/>
            <a:chOff x="8622890" y="5888391"/>
            <a:chExt cx="3569110" cy="96960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2890" y="5888391"/>
              <a:ext cx="3569110" cy="96960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238" y="6033167"/>
              <a:ext cx="1913020" cy="680056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0"/>
            <a:ext cx="7962900" cy="6858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1"/>
          <a:stretch/>
        </p:blipFill>
        <p:spPr>
          <a:xfrm>
            <a:off x="2797946" y="5888391"/>
            <a:ext cx="6596109" cy="90302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454966" y="6139849"/>
            <a:ext cx="53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ROGER MORI - CICLO</a:t>
            </a:r>
            <a:endParaRPr lang="es-PE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3816"/>
            <a:ext cx="3569110" cy="9696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2" y="5853598"/>
            <a:ext cx="3002907" cy="969609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622890" y="5888391"/>
            <a:ext cx="3569110" cy="969609"/>
            <a:chOff x="8622890" y="5888391"/>
            <a:chExt cx="3569110" cy="96960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2890" y="5888391"/>
              <a:ext cx="3569110" cy="96960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238" y="6033167"/>
              <a:ext cx="1913020" cy="68005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0"/>
            <a:ext cx="79629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1"/>
          <a:stretch/>
        </p:blipFill>
        <p:spPr>
          <a:xfrm>
            <a:off x="2797946" y="5888391"/>
            <a:ext cx="6596109" cy="90302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454966" y="6139849"/>
            <a:ext cx="53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WILLIAM TRUJILLO – TRACK DENGUE</a:t>
            </a:r>
            <a:endParaRPr lang="es-PE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1214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60096" y="4539916"/>
            <a:ext cx="5231904" cy="2318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143742"/>
            <a:ext cx="5992081" cy="39947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85020" y="462237"/>
            <a:ext cx="4821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Primera PYME</a:t>
            </a:r>
          </a:p>
          <a:p>
            <a:pPr algn="ctr"/>
            <a:r>
              <a:rPr lang="es-ES_tradnl" sz="24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CEFRA </a:t>
            </a:r>
            <a:r>
              <a:rPr lang="mr-IN" sz="24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s-ES_tradnl" sz="24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 Centro de Fertilidad y </a:t>
            </a:r>
          </a:p>
          <a:p>
            <a:pPr algn="ctr"/>
            <a:r>
              <a:rPr lang="es-ES_tradnl" sz="24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Reproducci</a:t>
            </a:r>
            <a:r>
              <a:rPr lang="es-ES" sz="2400" b="1" dirty="0" err="1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ón</a:t>
            </a:r>
            <a:r>
              <a:rPr lang="es-ES" sz="24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 Asistida</a:t>
            </a:r>
            <a:endParaRPr lang="es-ES_tradnl" sz="2400" b="1" dirty="0">
              <a:solidFill>
                <a:srgbClr val="01577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72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5" y="1994288"/>
            <a:ext cx="5975350" cy="25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8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68"/>
          </a:xfrm>
          <a:prstGeom prst="rect">
            <a:avLst/>
          </a:prstGeom>
        </p:spPr>
      </p:pic>
      <p:sp>
        <p:nvSpPr>
          <p:cNvPr id="8195" name="1 CuadroTexto"/>
          <p:cNvSpPr txBox="1">
            <a:spLocks noChangeArrowheads="1"/>
          </p:cNvSpPr>
          <p:nvPr/>
        </p:nvSpPr>
        <p:spPr bwMode="auto">
          <a:xfrm>
            <a:off x="3748601" y="908720"/>
            <a:ext cx="44630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s-PE" sz="3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¿Qué es el </a:t>
            </a:r>
            <a:r>
              <a:rPr lang="es-PE" sz="32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Concytec</a:t>
            </a:r>
            <a:r>
              <a:rPr lang="es-PE" sz="3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s-PE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497" y="1906240"/>
            <a:ext cx="62490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Somos un organismo técnico </a:t>
            </a:r>
            <a:r>
              <a:rPr lang="es-ES_tradnl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especializado, adscrito </a:t>
            </a:r>
            <a:r>
              <a:rPr lang="es-ES_tradnl" sz="24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a la PCM, y el </a:t>
            </a:r>
            <a:r>
              <a:rPr lang="es-ES_tradnl" sz="2400" b="1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ente rector del Sistema Nacional de Ciencia y Tecnología e Innovación Tecnológica (SINACYT</a:t>
            </a:r>
            <a:r>
              <a:rPr lang="es-ES_tradnl" sz="2400" b="1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).</a:t>
            </a:r>
            <a:endParaRPr lang="es-ES_tradnl" sz="2400" b="1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endParaRPr lang="es-ES_tradnl" sz="2400" b="1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r>
              <a:rPr lang="es-ES_tradnl" sz="2400" b="1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Dirigimos las acciones del Estado </a:t>
            </a:r>
            <a:r>
              <a:rPr lang="es-ES_tradnl" sz="2400" b="1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para la promoción y desarrollo de la ciencia, tecnología e innovación en el Perú. </a:t>
            </a:r>
            <a:endParaRPr lang="en-US" sz="2400" b="1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92696"/>
            <a:ext cx="9467851" cy="53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2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87488" y="2348880"/>
            <a:ext cx="90730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¿Por qué es importante que el Estado </a:t>
            </a:r>
          </a:p>
          <a:p>
            <a:pPr algn="ctr"/>
            <a:r>
              <a:rPr lang="es-ES_tradnl" sz="32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financie la ciencia, tecnología e innovación?</a:t>
            </a:r>
            <a:endParaRPr lang="es-ES_tradnl" sz="3200" b="1" dirty="0">
              <a:solidFill>
                <a:srgbClr val="01577E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272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564904"/>
            <a:ext cx="5126385" cy="34756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77527" y="548836"/>
            <a:ext cx="9292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Todas las innovaciones del mundo</a:t>
            </a:r>
          </a:p>
          <a:p>
            <a:pPr algn="ctr"/>
            <a:r>
              <a:rPr lang="es-ES_tradnl" sz="2800" b="1" dirty="0" smtClean="0">
                <a:solidFill>
                  <a:srgbClr val="01577E"/>
                </a:solidFill>
                <a:latin typeface="Helvetica" charset="0"/>
                <a:ea typeface="Helvetica" charset="0"/>
                <a:cs typeface="Helvetica" charset="0"/>
              </a:rPr>
              <a:t> moderno comenzaron con financiamiento del estado</a:t>
            </a:r>
            <a:endParaRPr lang="es-ES_tradnl" sz="2800" b="1" dirty="0">
              <a:solidFill>
                <a:srgbClr val="01577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61969"/>
            <a:ext cx="3815357" cy="38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6960096" y="4539916"/>
            <a:ext cx="5231904" cy="2318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dondear rectángulo de esquina del mismo lado 23"/>
          <p:cNvSpPr/>
          <p:nvPr/>
        </p:nvSpPr>
        <p:spPr>
          <a:xfrm>
            <a:off x="1934669" y="1404446"/>
            <a:ext cx="2696227" cy="504324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CIENCIA</a:t>
            </a:r>
          </a:p>
        </p:txBody>
      </p:sp>
      <p:sp>
        <p:nvSpPr>
          <p:cNvPr id="25" name="Redondear rectángulo de esquina del mismo lado 24"/>
          <p:cNvSpPr/>
          <p:nvPr/>
        </p:nvSpPr>
        <p:spPr>
          <a:xfrm>
            <a:off x="4750586" y="1404446"/>
            <a:ext cx="2696227" cy="504324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TECNOLOGÍA</a:t>
            </a:r>
          </a:p>
        </p:txBody>
      </p:sp>
      <p:sp>
        <p:nvSpPr>
          <p:cNvPr id="26" name="Redondear rectángulo de esquina del mismo lado 25"/>
          <p:cNvSpPr/>
          <p:nvPr/>
        </p:nvSpPr>
        <p:spPr>
          <a:xfrm>
            <a:off x="7543146" y="1404444"/>
            <a:ext cx="2696227" cy="504324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INNOVACIÓN</a:t>
            </a:r>
          </a:p>
        </p:txBody>
      </p:sp>
      <p:sp>
        <p:nvSpPr>
          <p:cNvPr id="36" name="Redondear rectángulo de esquina del mismo lado 35"/>
          <p:cNvSpPr/>
          <p:nvPr/>
        </p:nvSpPr>
        <p:spPr>
          <a:xfrm rot="10800000">
            <a:off x="1934666" y="1962844"/>
            <a:ext cx="2696227" cy="4130446"/>
          </a:xfrm>
          <a:prstGeom prst="round2SameRect">
            <a:avLst>
              <a:gd name="adj1" fmla="val 7063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dondear rectángulo de esquina del mismo lado 36"/>
          <p:cNvSpPr/>
          <p:nvPr/>
        </p:nvSpPr>
        <p:spPr>
          <a:xfrm rot="10800000">
            <a:off x="4750586" y="1962817"/>
            <a:ext cx="2696227" cy="4130478"/>
          </a:xfrm>
          <a:prstGeom prst="round2SameRect">
            <a:avLst>
              <a:gd name="adj1" fmla="val 5562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dondear rectángulo de esquina del mismo lado 37"/>
          <p:cNvSpPr/>
          <p:nvPr/>
        </p:nvSpPr>
        <p:spPr>
          <a:xfrm rot="10800000">
            <a:off x="7540322" y="1962818"/>
            <a:ext cx="2696227" cy="4130478"/>
          </a:xfrm>
          <a:prstGeom prst="round2SameRect">
            <a:avLst>
              <a:gd name="adj1" fmla="val 6463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184787" y="2115162"/>
            <a:ext cx="1844465" cy="445068"/>
          </a:xfrm>
          <a:prstGeom prst="roundRect">
            <a:avLst/>
          </a:prstGeom>
          <a:solidFill>
            <a:srgbClr val="00C1D5"/>
          </a:solidFill>
          <a:ln>
            <a:solidFill>
              <a:srgbClr val="00C1D5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Investigación Básica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148945" y="2108185"/>
            <a:ext cx="2178212" cy="452046"/>
          </a:xfrm>
          <a:prstGeom prst="roundRect">
            <a:avLst/>
          </a:prstGeom>
          <a:solidFill>
            <a:srgbClr val="00C1D5"/>
          </a:solidFill>
          <a:ln>
            <a:solidFill>
              <a:srgbClr val="00C1D5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Investigación Aplicada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6566938" y="2097114"/>
            <a:ext cx="2288426" cy="447746"/>
          </a:xfrm>
          <a:prstGeom prst="roundRect">
            <a:avLst/>
          </a:prstGeom>
          <a:solidFill>
            <a:srgbClr val="00C1D5"/>
          </a:solidFill>
          <a:ln>
            <a:solidFill>
              <a:srgbClr val="00C1D5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Centros de Excelencia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6502858" y="2825407"/>
            <a:ext cx="2416587" cy="436800"/>
          </a:xfrm>
          <a:prstGeom prst="roundRect">
            <a:avLst/>
          </a:prstGeom>
          <a:solidFill>
            <a:srgbClr val="00C1D5"/>
          </a:solidFill>
          <a:ln>
            <a:solidFill>
              <a:srgbClr val="00C1D5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Ideas Audaces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2125978" y="3749432"/>
            <a:ext cx="1627604" cy="51722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Atracción de Talentos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3970444" y="3749431"/>
            <a:ext cx="1634135" cy="51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Doctorados en Exterior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5821441" y="3759679"/>
            <a:ext cx="1799281" cy="5334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Postgrado en Universidades</a:t>
            </a:r>
          </a:p>
        </p:txBody>
      </p:sp>
      <p:sp>
        <p:nvSpPr>
          <p:cNvPr id="32" name="Cerrar llave 31"/>
          <p:cNvSpPr/>
          <p:nvPr/>
        </p:nvSpPr>
        <p:spPr>
          <a:xfrm rot="16200000">
            <a:off x="4820944" y="760072"/>
            <a:ext cx="95436" cy="555354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350" b="1">
              <a:latin typeface="Arial Narrow" panose="020B060602020203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2855099" y="4547448"/>
            <a:ext cx="6487200" cy="453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Pasantías/ponencias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2855640" y="5157192"/>
            <a:ext cx="6486118" cy="451660"/>
          </a:xfrm>
          <a:prstGeom prst="roundRect">
            <a:avLst/>
          </a:prstGeom>
          <a:solidFill>
            <a:srgbClr val="B5BD00"/>
          </a:solidFill>
          <a:ln>
            <a:solidFill>
              <a:srgbClr val="B5BD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Publicaciones/Eventos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1934665" y="764704"/>
            <a:ext cx="8301884" cy="517158"/>
          </a:xfrm>
          <a:prstGeom prst="roundRect">
            <a:avLst/>
          </a:prstGeom>
          <a:solidFill>
            <a:srgbClr val="009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950" b="1" dirty="0">
                <a:solidFill>
                  <a:schemeClr val="bg1"/>
                </a:solidFill>
                <a:latin typeface="Arial Narrow" panose="020B0606020202030204" pitchFamily="34" charset="0"/>
              </a:rPr>
              <a:t>Esquemas Financieros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3970444" y="2911777"/>
            <a:ext cx="1634135" cy="517223"/>
          </a:xfrm>
          <a:prstGeom prst="roundRect">
            <a:avLst/>
          </a:prstGeom>
          <a:solidFill>
            <a:srgbClr val="4070AA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x-none" sz="1600" b="1" dirty="0" smtClean="0">
                <a:latin typeface="Arial Narrow" panose="020B0606020202030204" pitchFamily="34" charset="0"/>
              </a:rPr>
              <a:t>CÍRCULOS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091150" y="1973017"/>
            <a:ext cx="3059144" cy="14559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98" y="-962495"/>
            <a:ext cx="1413577" cy="1224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12513" y="-296024"/>
            <a:ext cx="1413577" cy="1224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85211" y="6275649"/>
            <a:ext cx="1413577" cy="12246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85211" y="4957843"/>
            <a:ext cx="1413577" cy="1224609"/>
          </a:xfrm>
          <a:prstGeom prst="rect">
            <a:avLst/>
          </a:prstGeom>
        </p:spPr>
      </p:pic>
      <p:sp>
        <p:nvSpPr>
          <p:cNvPr id="9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55675" y="1053307"/>
            <a:ext cx="5196564" cy="607345"/>
          </a:xfrm>
        </p:spPr>
        <p:txBody>
          <a:bodyPr/>
          <a:lstStyle/>
          <a:p>
            <a:pPr algn="l">
              <a:defRPr/>
            </a:pPr>
            <a:r>
              <a:rPr lang="es-PE" sz="4400" b="1" dirty="0" smtClean="0">
                <a:solidFill>
                  <a:srgbClr val="00C1D5"/>
                </a:solidFill>
                <a:latin typeface="Helvetica" charset="0"/>
                <a:ea typeface="Helvetica" charset="0"/>
                <a:cs typeface="Helvetica" charset="0"/>
              </a:rPr>
              <a:t>Centros de Excelencia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11915" y="2256514"/>
            <a:ext cx="5684085" cy="7078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s-PE" sz="3200" b="1" dirty="0">
                <a:solidFill>
                  <a:srgbClr val="B5BE00"/>
                </a:solidFill>
                <a:latin typeface="Helvetica" charset="0"/>
                <a:ea typeface="Helvetica" charset="0"/>
                <a:cs typeface="Helvetica" charset="0"/>
              </a:rPr>
              <a:t>Hasta S/. 20 </a:t>
            </a:r>
            <a:r>
              <a:rPr lang="es-PE" sz="3200" b="1" dirty="0" smtClean="0">
                <a:solidFill>
                  <a:srgbClr val="B5BE00"/>
                </a:solidFill>
                <a:latin typeface="Helvetica" charset="0"/>
                <a:ea typeface="Helvetica" charset="0"/>
                <a:cs typeface="Helvetica" charset="0"/>
              </a:rPr>
              <a:t>millones </a:t>
            </a:r>
            <a:endParaRPr lang="es-PE" sz="3200" b="1" dirty="0">
              <a:solidFill>
                <a:srgbClr val="B5BE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925286" y="3478571"/>
            <a:ext cx="10657114" cy="0"/>
          </a:xfrm>
          <a:prstGeom prst="line">
            <a:avLst/>
          </a:prstGeom>
          <a:ln w="28575">
            <a:solidFill>
              <a:srgbClr val="B5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253843" y="262114"/>
            <a:ext cx="5684085" cy="30690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Desarrollo de productos y servicios de base tecnológica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onsolidación de la competitividad del país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Desarrollo de líneas de investigación que den soporte a su estrategia de </a:t>
            </a:r>
            <a:r>
              <a:rPr lang="es-PE" sz="2000" dirty="0" err="1" smtClean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I+D+i</a:t>
            </a:r>
            <a:endParaRPr lang="es-PE" sz="2000" dirty="0" smtClean="0">
              <a:solidFill>
                <a:srgbClr val="00B0F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6" name="Igual que 15"/>
          <p:cNvSpPr/>
          <p:nvPr/>
        </p:nvSpPr>
        <p:spPr>
          <a:xfrm>
            <a:off x="5223589" y="1346238"/>
            <a:ext cx="967468" cy="571500"/>
          </a:xfrm>
          <a:prstGeom prst="mathEqual">
            <a:avLst/>
          </a:prstGeom>
          <a:solidFill>
            <a:srgbClr val="B5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23900" y="3895725"/>
            <a:ext cx="2457450" cy="2457450"/>
          </a:xfrm>
          <a:prstGeom prst="ellipse">
            <a:avLst/>
          </a:prstGeom>
          <a:noFill/>
          <a:ln w="57150">
            <a:solidFill>
              <a:srgbClr val="13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SOCIOS ACADÉMICOS / DE INVESTIGACIÓN PERUANOS</a:t>
            </a:r>
            <a:endParaRPr lang="en-US" sz="1600" dirty="0">
              <a:solidFill>
                <a:srgbClr val="00B0F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999186" y="3895725"/>
            <a:ext cx="2457450" cy="2457450"/>
          </a:xfrm>
          <a:prstGeom prst="ellipse">
            <a:avLst/>
          </a:prstGeom>
          <a:noFill/>
          <a:ln w="57150">
            <a:solidFill>
              <a:srgbClr val="13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smtClean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SOCIOS DE INVESTIGACIÓN INTERNACIONAL</a:t>
            </a:r>
            <a:endParaRPr lang="es-PE" sz="1400">
              <a:solidFill>
                <a:srgbClr val="00B0F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861543" y="3891164"/>
            <a:ext cx="2457450" cy="2457450"/>
          </a:xfrm>
          <a:prstGeom prst="ellipse">
            <a:avLst/>
          </a:prstGeom>
          <a:noFill/>
          <a:ln w="57150">
            <a:solidFill>
              <a:srgbClr val="13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SOCIOS </a:t>
            </a:r>
            <a:r>
              <a:rPr lang="es-PE" sz="1400" dirty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EMPRESARIALES</a:t>
            </a:r>
            <a:endParaRPr lang="en-US" sz="1600" dirty="0">
              <a:solidFill>
                <a:srgbClr val="00B0F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1" name="Más 20"/>
          <p:cNvSpPr/>
          <p:nvPr/>
        </p:nvSpPr>
        <p:spPr>
          <a:xfrm>
            <a:off x="3541423" y="4610100"/>
            <a:ext cx="960047" cy="960047"/>
          </a:xfrm>
          <a:prstGeom prst="mathPlus">
            <a:avLst/>
          </a:prstGeom>
          <a:solidFill>
            <a:srgbClr val="B5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Más 21"/>
          <p:cNvSpPr/>
          <p:nvPr/>
        </p:nvSpPr>
        <p:spPr>
          <a:xfrm>
            <a:off x="7679066" y="4639865"/>
            <a:ext cx="960047" cy="960047"/>
          </a:xfrm>
          <a:prstGeom prst="mathPlus">
            <a:avLst/>
          </a:prstGeom>
          <a:solidFill>
            <a:srgbClr val="B5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1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tbm.pe/sites/default/files/banner/h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r="9515"/>
          <a:stretch/>
        </p:blipFill>
        <p:spPr bwMode="auto">
          <a:xfrm>
            <a:off x="-19050" y="0"/>
            <a:ext cx="1223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1572"/>
            <a:ext cx="3569110" cy="9696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2" y="5871354"/>
            <a:ext cx="3002907" cy="96960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8622890" y="5888391"/>
            <a:ext cx="3569110" cy="969609"/>
            <a:chOff x="8622890" y="5888391"/>
            <a:chExt cx="3569110" cy="96960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2890" y="5888391"/>
              <a:ext cx="3569110" cy="96960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238" y="6033167"/>
              <a:ext cx="1913020" cy="680056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1"/>
          <a:stretch/>
        </p:blipFill>
        <p:spPr>
          <a:xfrm>
            <a:off x="2797946" y="5888391"/>
            <a:ext cx="6596109" cy="90302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410504" y="6016738"/>
            <a:ext cx="537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Centro de investigaciones Tecnológicas, Biomédicas y Medioambientales (CITBM)</a:t>
            </a:r>
            <a:endParaRPr lang="es-PE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825957" y="391210"/>
            <a:ext cx="2656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El CITBM </a:t>
            </a:r>
            <a:r>
              <a:rPr lang="es-PE" dirty="0" smtClean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es el primer centro de excelencia en investigación, desarrollo e innovación del Perú</a:t>
            </a:r>
            <a:endParaRPr lang="es-PE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98" y="-962495"/>
            <a:ext cx="1413577" cy="1224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12513" y="-296024"/>
            <a:ext cx="1413577" cy="1224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85211" y="6275649"/>
            <a:ext cx="1413577" cy="12246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85211" y="4957843"/>
            <a:ext cx="1413577" cy="1224609"/>
          </a:xfrm>
          <a:prstGeom prst="rect">
            <a:avLst/>
          </a:prstGeom>
        </p:spPr>
      </p:pic>
      <p:sp>
        <p:nvSpPr>
          <p:cNvPr id="8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50018" y="895202"/>
            <a:ext cx="5596236" cy="607345"/>
          </a:xfrm>
        </p:spPr>
        <p:txBody>
          <a:bodyPr/>
          <a:lstStyle/>
          <a:p>
            <a:pPr algn="l">
              <a:defRPr/>
            </a:pPr>
            <a:r>
              <a:rPr lang="es-PE" sz="4400" b="1" dirty="0" smtClean="0">
                <a:solidFill>
                  <a:srgbClr val="00C1D5"/>
                </a:solidFill>
                <a:latin typeface="Helvetica" charset="0"/>
                <a:ea typeface="Helvetica" charset="0"/>
                <a:cs typeface="Helvetica" charset="0"/>
              </a:rPr>
              <a:t>Ideas </a:t>
            </a:r>
          </a:p>
          <a:p>
            <a:pPr algn="l">
              <a:defRPr/>
            </a:pPr>
            <a:r>
              <a:rPr lang="es-PE" sz="4400" b="1" dirty="0" smtClean="0">
                <a:solidFill>
                  <a:srgbClr val="00C1D5"/>
                </a:solidFill>
                <a:latin typeface="Helvetica" charset="0"/>
                <a:ea typeface="Helvetica" charset="0"/>
                <a:cs typeface="Helvetica" charset="0"/>
              </a:rPr>
              <a:t>Audaces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925286" y="3478571"/>
            <a:ext cx="10657114" cy="0"/>
          </a:xfrm>
          <a:prstGeom prst="line">
            <a:avLst/>
          </a:prstGeom>
          <a:ln w="28575">
            <a:solidFill>
              <a:srgbClr val="B5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gual que 9"/>
          <p:cNvSpPr/>
          <p:nvPr/>
        </p:nvSpPr>
        <p:spPr>
          <a:xfrm>
            <a:off x="5223589" y="1346238"/>
            <a:ext cx="967468" cy="571500"/>
          </a:xfrm>
          <a:prstGeom prst="mathEqual">
            <a:avLst/>
          </a:prstGeom>
          <a:solidFill>
            <a:srgbClr val="B5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53843" y="262114"/>
            <a:ext cx="5684085" cy="30690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</a:t>
            </a:r>
            <a:r>
              <a:rPr lang="es-P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mprendimientos innovadores con base científica o tecnológica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Soluciones </a:t>
            </a: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 </a:t>
            </a:r>
            <a:r>
              <a:rPr lang="es-P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impacto </a:t>
            </a: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problemas en los sectores de Salud, Medioambiente y Agricultura</a:t>
            </a:r>
          </a:p>
        </p:txBody>
      </p:sp>
      <p:sp>
        <p:nvSpPr>
          <p:cNvPr id="14" name="Elipse 13"/>
          <p:cNvSpPr/>
          <p:nvPr/>
        </p:nvSpPr>
        <p:spPr>
          <a:xfrm>
            <a:off x="553464" y="5365781"/>
            <a:ext cx="2944775" cy="1143000"/>
          </a:xfrm>
          <a:prstGeom prst="ellipse">
            <a:avLst/>
          </a:prstGeom>
          <a:noFill/>
          <a:ln w="57150">
            <a:solidFill>
              <a:srgbClr val="B5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rgbClr val="B5BE00"/>
                </a:solidFill>
                <a:latin typeface="Helvetica Light" charset="0"/>
                <a:ea typeface="Helvetica Light" charset="0"/>
                <a:cs typeface="Helvetica Light" charset="0"/>
              </a:rPr>
              <a:t>EMPRENDIMIENTO SOCIAL</a:t>
            </a:r>
            <a:endParaRPr lang="es-PE" sz="1400" b="1" dirty="0">
              <a:solidFill>
                <a:srgbClr val="B5BE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53463" y="3850676"/>
            <a:ext cx="2944775" cy="1143000"/>
          </a:xfrm>
          <a:prstGeom prst="ellipse">
            <a:avLst/>
          </a:prstGeom>
          <a:noFill/>
          <a:ln w="57150">
            <a:solidFill>
              <a:srgbClr val="13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EMPRENDIMIENTO </a:t>
            </a:r>
          </a:p>
          <a:p>
            <a:pPr algn="ctr"/>
            <a:r>
              <a:rPr lang="es-PE" sz="1400" b="1" dirty="0" smtClean="0">
                <a:solidFill>
                  <a:srgbClr val="00B0F0"/>
                </a:solidFill>
                <a:latin typeface="Helvetica Light" charset="0"/>
                <a:ea typeface="Helvetica Light" charset="0"/>
                <a:cs typeface="Helvetica Light" charset="0"/>
              </a:rPr>
              <a:t>DE NEGOCIO</a:t>
            </a:r>
            <a:endParaRPr lang="es-PE" sz="1400" b="1" dirty="0">
              <a:solidFill>
                <a:srgbClr val="00B0F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3695700" y="4198071"/>
            <a:ext cx="904875" cy="448209"/>
          </a:xfrm>
          <a:prstGeom prst="rightArrow">
            <a:avLst/>
          </a:prstGeom>
          <a:solidFill>
            <a:srgbClr val="1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>
            <a:off x="3695699" y="5713176"/>
            <a:ext cx="904875" cy="448209"/>
          </a:xfrm>
          <a:prstGeom prst="rightArrow">
            <a:avLst/>
          </a:prstGeom>
          <a:solidFill>
            <a:srgbClr val="B5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4811258" y="4034513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MEDIOAMBIENTE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AGRICULTURA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811258" y="563636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MEDIOAMBIENTE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7191190" y="4131491"/>
            <a:ext cx="904875" cy="448209"/>
          </a:xfrm>
          <a:prstGeom prst="rightArrow">
            <a:avLst/>
          </a:prstGeom>
          <a:solidFill>
            <a:srgbClr val="1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derecha 21"/>
          <p:cNvSpPr/>
          <p:nvPr/>
        </p:nvSpPr>
        <p:spPr>
          <a:xfrm>
            <a:off x="7191189" y="5636368"/>
            <a:ext cx="904875" cy="448209"/>
          </a:xfrm>
          <a:prstGeom prst="rightArrow">
            <a:avLst/>
          </a:prstGeom>
          <a:solidFill>
            <a:srgbClr val="B5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8210105" y="4086940"/>
            <a:ext cx="3123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Debe satisfacer una </a:t>
            </a:r>
            <a:r>
              <a:rPr lang="es-P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demanda del mercado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390168" y="5398807"/>
            <a:ext cx="2756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Debe atender </a:t>
            </a: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necesidad por bienes o servicios públicos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67739" y="2562123"/>
            <a:ext cx="4656712" cy="5847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B5BE00"/>
                </a:solidFill>
                <a:latin typeface="Helvetica Light" charset="0"/>
                <a:ea typeface="Helvetica Light" charset="0"/>
                <a:cs typeface="Helvetica Light" charset="0"/>
              </a:rPr>
              <a:t>Fase I: </a:t>
            </a:r>
            <a:r>
              <a:rPr lang="es-PE" dirty="0" smtClean="0">
                <a:solidFill>
                  <a:srgbClr val="B5BE00"/>
                </a:solidFill>
                <a:latin typeface="Helvetica Light" charset="0"/>
                <a:ea typeface="Helvetica Light" charset="0"/>
                <a:cs typeface="Helvetica Light" charset="0"/>
              </a:rPr>
              <a:t>Hasta S/. 100,000.00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rgbClr val="B5BE00"/>
                </a:solidFill>
                <a:latin typeface="Helvetica Light" charset="0"/>
                <a:ea typeface="Helvetica Light" charset="0"/>
                <a:cs typeface="Helvetica Light" charset="0"/>
              </a:rPr>
              <a:t>Fase II: </a:t>
            </a:r>
            <a:r>
              <a:rPr lang="pt-BR" dirty="0" smtClean="0">
                <a:solidFill>
                  <a:srgbClr val="B5BE00"/>
                </a:solidFill>
                <a:latin typeface="Helvetica Light" charset="0"/>
                <a:ea typeface="Helvetica Light" charset="0"/>
                <a:cs typeface="Helvetica Light" charset="0"/>
              </a:rPr>
              <a:t>Desde S/. 260,000.00 hasta S/ 1´000,000.00</a:t>
            </a:r>
            <a:endParaRPr lang="es-PE" dirty="0" smtClean="0">
              <a:solidFill>
                <a:srgbClr val="B5BE00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s-PE" dirty="0" smtClean="0">
              <a:solidFill>
                <a:srgbClr val="B5BE00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s-PE" dirty="0">
              <a:solidFill>
                <a:srgbClr val="B5BE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11076</TotalTime>
  <Words>264</Words>
  <Application>Microsoft Office PowerPoint</Application>
  <PresentationFormat>Panorámica</PresentationFormat>
  <Paragraphs>60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Helvetica</vt:lpstr>
      <vt:lpstr>Helvetica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Shirley Medina Jimenez</dc:creator>
  <cp:lastModifiedBy>Comunicaciones SG-OCP. CONCYTEC</cp:lastModifiedBy>
  <cp:revision>703</cp:revision>
  <cp:lastPrinted>2011-07-18T15:03:16Z</cp:lastPrinted>
  <dcterms:created xsi:type="dcterms:W3CDTF">2011-07-14T20:36:28Z</dcterms:created>
  <dcterms:modified xsi:type="dcterms:W3CDTF">2016-11-16T18:19:59Z</dcterms:modified>
</cp:coreProperties>
</file>